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2" r:id="rId3"/>
    <p:sldId id="287" r:id="rId4"/>
    <p:sldId id="288" r:id="rId5"/>
    <p:sldId id="289" r:id="rId6"/>
    <p:sldId id="280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3" r:id="rId19"/>
    <p:sldId id="285" r:id="rId20"/>
    <p:sldId id="286" r:id="rId21"/>
    <p:sldId id="308" r:id="rId22"/>
    <p:sldId id="309" r:id="rId23"/>
    <p:sldId id="310" r:id="rId24"/>
    <p:sldId id="304" r:id="rId25"/>
    <p:sldId id="271" r:id="rId26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CF3D94-7050-490D-835D-A683BAA6F7AA}" type="datetimeFigureOut">
              <a:rPr lang="es-PA"/>
              <a:pPr>
                <a:defRPr/>
              </a:pPr>
              <a:t>2017-10-23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A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A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45C973-DC4A-48BC-B4A0-40797F4C73A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9808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5A37A6-D392-4F8B-A231-98CD7EFCB1C6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B44629-563A-4969-8F4A-BE54A0D9C2A2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4DBF09-6D9D-4B3D-814A-02ED33C5C5B5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333E19-D1CD-4347-9650-76361998335D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03CB7-3264-4DB6-9E93-591CCA6A9F64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6CD438-5ECD-44B9-9C5A-5ADFAF1970E2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F37BBB-9BA7-43C6-B577-22C1EE269173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F421B3-23E9-49B4-AAE2-EF50175A2304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AC433A-B471-4C62-ACDC-0F94ED52A000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551FDA-A9D0-4535-A14C-4307877A13B3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8598B5-D366-4DBF-8C1F-433E1E47638E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A0050-74B2-4DE4-A899-1438F82BFE63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2B9094-5257-438F-A1F5-491EAFE232B2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EA3E09-EF11-4F3E-B39A-9EA2A9B37140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1C22F7-AA48-40A4-9B1D-B5E7FC06581D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986821-E7E7-4520-ABA4-B4A4A9D4FEC3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F34B0A-77F7-4CDD-9889-60D93E911C59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C0E94D-2E71-4DE7-8A36-09E346F9EE9B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B588E1DE-3703-44F2-A2A5-AC0808A62DDC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E5D3A2-15F6-4D80-9AB8-3C4F61D48539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735F40-E1C6-44A9-844C-E8DFC0861632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CA1DCFF-FA41-43E4-BDD9-BD95C1BC2ED2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A1111C-5543-4E23-8224-EB2DD6C867D3}" type="datetimeFigureOut">
              <a:rPr lang="es-PA" smtClean="0"/>
              <a:pPr>
                <a:defRPr/>
              </a:pPr>
              <a:t>2017-10-23</a:t>
            </a:fld>
            <a:endParaRPr lang="es-PA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33CD08-818F-4EDE-9653-4186497A695B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30241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 AND MEASUREMENTS IN TIME AND FREQUENCY</a:t>
            </a:r>
            <a:endParaRPr lang="en-US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8943" y="5733256"/>
            <a:ext cx="6400800" cy="935037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Raul F. Solis B.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CENAMEP AIP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755650" y="620713"/>
            <a:ext cx="7772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Time and frequency Workshop</a:t>
            </a: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1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3023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012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10 000 000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50 000 000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4073525" y="2524125"/>
            <a:ext cx="26257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50 000 000</a:t>
            </a:r>
          </a:p>
        </p:txBody>
      </p:sp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4329113" y="3554413"/>
            <a:ext cx="762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3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5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01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5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4047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036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10 000 000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435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5 000 000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4073525" y="2524125"/>
            <a:ext cx="26257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5 000 000</a:t>
            </a:r>
          </a:p>
        </p:txBody>
      </p:sp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4329113" y="3554413"/>
            <a:ext cx="7175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3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2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9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5071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60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10 000 000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435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1 000 000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4073525" y="2524125"/>
            <a:ext cx="26257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1 000 000</a:t>
            </a:r>
          </a:p>
        </p:txBody>
      </p:sp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4329113" y="3554413"/>
            <a:ext cx="9302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3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1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3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6095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084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10 000 000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42 123 456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3897313" y="2524125"/>
            <a:ext cx="31591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42 123 456 Hz</a:t>
            </a:r>
          </a:p>
        </p:txBody>
      </p:sp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4492625" y="3552825"/>
            <a:ext cx="517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?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41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7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7118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10 000 004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10 000 004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3897313" y="2524125"/>
            <a:ext cx="31591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10 000 000 Hz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8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1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8143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10 000 004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20 000 008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3897313" y="2524125"/>
            <a:ext cx="31591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20 000 000 Hz</a:t>
            </a:r>
          </a:p>
        </p:txBody>
      </p:sp>
      <p:sp>
        <p:nvSpPr>
          <p:cNvPr id="23" name="CuadroTexto 22"/>
          <p:cNvSpPr txBox="1">
            <a:spLocks noChangeArrowheads="1"/>
          </p:cNvSpPr>
          <p:nvPr/>
        </p:nvSpPr>
        <p:spPr bwMode="auto">
          <a:xfrm>
            <a:off x="4329113" y="3554413"/>
            <a:ext cx="762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3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2</a:t>
            </a: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2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5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9167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10 000 004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80 000 032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3897313" y="2524125"/>
            <a:ext cx="31591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80 000 000 Hz</a:t>
            </a:r>
          </a:p>
        </p:txBody>
      </p:sp>
      <p:sp>
        <p:nvSpPr>
          <p:cNvPr id="23" name="CuadroTexto 22"/>
          <p:cNvSpPr txBox="1">
            <a:spLocks noChangeArrowheads="1"/>
          </p:cNvSpPr>
          <p:nvPr/>
        </p:nvSpPr>
        <p:spPr bwMode="auto">
          <a:xfrm>
            <a:off x="4329113" y="3554413"/>
            <a:ext cx="762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3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8</a:t>
            </a: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3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9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0191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10 000 004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435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5 000 002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3897313" y="2524125"/>
            <a:ext cx="31591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5 000 000 Hz</a:t>
            </a:r>
          </a:p>
        </p:txBody>
      </p:sp>
      <p:sp>
        <p:nvSpPr>
          <p:cNvPr id="23" name="CuadroTexto 22"/>
          <p:cNvSpPr txBox="1">
            <a:spLocks noChangeArrowheads="1"/>
          </p:cNvSpPr>
          <p:nvPr/>
        </p:nvSpPr>
        <p:spPr bwMode="auto">
          <a:xfrm>
            <a:off x="4329113" y="3554413"/>
            <a:ext cx="7175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3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2</a:t>
            </a: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3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smtClean="0"/>
              <a:t>The signal generator depends of his reference oscillator, but an better external oscillator can improve the signal synthesis.</a:t>
            </a:r>
          </a:p>
          <a:p>
            <a:r>
              <a:rPr lang="en-US" altLang="en-US" sz="2800" dirty="0" smtClean="0"/>
              <a:t>But for low frequencies, the equipment electronics and local oscillator is the major source of noise.</a:t>
            </a:r>
          </a:p>
          <a:p>
            <a:r>
              <a:rPr lang="en-US" altLang="en-US" sz="2800" dirty="0" smtClean="0"/>
              <a:t>You can avoid some noises if you change the waveform:</a:t>
            </a:r>
          </a:p>
          <a:p>
            <a:pPr lvl="1"/>
            <a:r>
              <a:rPr lang="en-US" altLang="en-US" dirty="0" smtClean="0"/>
              <a:t>From sine to square or </a:t>
            </a:r>
            <a:r>
              <a:rPr lang="en-US" altLang="en-US" dirty="0" smtClean="0"/>
              <a:t>pulse.</a:t>
            </a:r>
          </a:p>
          <a:p>
            <a:r>
              <a:rPr lang="en-US" altLang="en-US" sz="2800" dirty="0" smtClean="0"/>
              <a:t>But if you want low frequency signal with low noise, you need to acquire a signal generator with these characteristics.</a:t>
            </a:r>
          </a:p>
          <a:p>
            <a:endParaRPr lang="en-US" altLang="en-US" sz="2800" dirty="0" smtClean="0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23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When we measure signal in time and frequency terms, we are looking for:</a:t>
            </a:r>
          </a:p>
          <a:p>
            <a:pPr lvl="1"/>
            <a:r>
              <a:rPr lang="en-US" altLang="en-US" sz="2800" dirty="0" smtClean="0"/>
              <a:t>Signal frequency.</a:t>
            </a:r>
          </a:p>
          <a:p>
            <a:pPr lvl="1"/>
            <a:r>
              <a:rPr lang="en-US" altLang="en-US" sz="2800" dirty="0" smtClean="0"/>
              <a:t>Time Interval difference of the signal and a reference.</a:t>
            </a:r>
            <a:endParaRPr lang="en-US" altLang="en-US" sz="2800" dirty="0" smtClean="0"/>
          </a:p>
          <a:p>
            <a:r>
              <a:rPr lang="en-US" altLang="en-US" sz="2800" dirty="0" smtClean="0"/>
              <a:t>And the objective from measure these variables is to obtain the stability and the frequency offset of the reference oscillator.</a:t>
            </a:r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 in Time 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requency Metrology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Signals: typically, electromagnetic oscillations that have an amplitude, frequency and waveform that we can measure.</a:t>
            </a:r>
          </a:p>
          <a:p>
            <a:pPr lvl="1"/>
            <a:r>
              <a:rPr lang="en-US" altLang="en-US" sz="2400" dirty="0" smtClean="0"/>
              <a:t>Amplitude: from mV to V.</a:t>
            </a:r>
          </a:p>
          <a:p>
            <a:pPr lvl="1"/>
            <a:r>
              <a:rPr lang="en-US" altLang="en-US" sz="2400" dirty="0" smtClean="0"/>
              <a:t>Frequency: from DC to optical region.</a:t>
            </a:r>
          </a:p>
          <a:p>
            <a:pPr lvl="1"/>
            <a:r>
              <a:rPr lang="en-US" altLang="en-US" sz="2400" dirty="0" smtClean="0"/>
              <a:t>Waveform: sine, square, triangular, pulse, etc.</a:t>
            </a:r>
          </a:p>
          <a:p>
            <a:r>
              <a:rPr lang="en-US" altLang="en-US" dirty="0" smtClean="0"/>
              <a:t>Exist all kinds of signals, but in metrology of time and frequency we seek for these that represent their source and we can calibrate.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Time and Frequency Metrology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4978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Frequency </a:t>
            </a:r>
            <a:r>
              <a:rPr lang="en-US" altLang="en-US" sz="2800" dirty="0" smtClean="0"/>
              <a:t>measurement</a:t>
            </a:r>
          </a:p>
          <a:p>
            <a:pPr lvl="1"/>
            <a:r>
              <a:rPr lang="en-US" altLang="en-US" sz="2800" dirty="0" smtClean="0"/>
              <a:t>Frequency meters</a:t>
            </a:r>
          </a:p>
          <a:p>
            <a:pPr lvl="1"/>
            <a:r>
              <a:rPr lang="en-US" altLang="en-US" sz="2800" dirty="0" smtClean="0"/>
              <a:t>Frequency counters</a:t>
            </a:r>
          </a:p>
          <a:p>
            <a:r>
              <a:rPr lang="en-US" altLang="en-US" sz="2800" dirty="0" smtClean="0"/>
              <a:t>Time Interval Measurement</a:t>
            </a:r>
          </a:p>
          <a:p>
            <a:pPr lvl="1"/>
            <a:r>
              <a:rPr lang="en-US" altLang="en-US" sz="2800" dirty="0" smtClean="0"/>
              <a:t>Time interval counter</a:t>
            </a:r>
            <a:endParaRPr lang="en-US" altLang="en-US" sz="2800" dirty="0" smtClean="0"/>
          </a:p>
          <a:p>
            <a:r>
              <a:rPr lang="en-US" altLang="en-US" sz="2800" dirty="0" smtClean="0"/>
              <a:t>All these measurements are basically the comparison of the oscillation of the local oscillator and the oscillator of the device under test.</a:t>
            </a:r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Measurement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The amplitude and the waveform of the signal can affect the measure (frequency counters and time interval counters).</a:t>
            </a:r>
          </a:p>
          <a:p>
            <a:r>
              <a:rPr lang="en-US" altLang="en-US" sz="2800" dirty="0" smtClean="0"/>
              <a:t>Frequency counters depend of a zero crossing point detector to count the frequency of the signals.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Measurement</a:t>
            </a:r>
          </a:p>
        </p:txBody>
      </p:sp>
    </p:spTree>
    <p:extLst>
      <p:ext uri="{BB962C8B-B14F-4D97-AF65-F5344CB8AC3E}">
        <p14:creationId xmlns:p14="http://schemas.microsoft.com/office/powerpoint/2010/main" val="1336011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Frequency meters measure frequency by comparing some relative deviation of their internal mechanism (capacitors, inductors, etc.)</a:t>
            </a:r>
          </a:p>
          <a:p>
            <a:r>
              <a:rPr lang="en-US" altLang="en-US" sz="2800" dirty="0" smtClean="0"/>
              <a:t>Time interval counter depend of their internal oscillator to count the time between the start and stop.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Measurement</a:t>
            </a:r>
          </a:p>
        </p:txBody>
      </p:sp>
    </p:spTree>
    <p:extLst>
      <p:ext uri="{BB962C8B-B14F-4D97-AF65-F5344CB8AC3E}">
        <p14:creationId xmlns:p14="http://schemas.microsoft.com/office/powerpoint/2010/main" val="3232175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In frequency terms, you can do a measurement using:</a:t>
            </a:r>
          </a:p>
          <a:p>
            <a:pPr lvl="1"/>
            <a:r>
              <a:rPr lang="en-US" altLang="en-US" sz="2800" dirty="0" smtClean="0"/>
              <a:t>Direct frequency measures.</a:t>
            </a:r>
          </a:p>
          <a:p>
            <a:pPr lvl="1"/>
            <a:r>
              <a:rPr lang="en-US" altLang="en-US" sz="2800" dirty="0" smtClean="0"/>
              <a:t>Single mixer frequency measures.</a:t>
            </a:r>
          </a:p>
          <a:p>
            <a:pPr lvl="1"/>
            <a:r>
              <a:rPr lang="en-US" altLang="en-US" sz="2800" dirty="0" smtClean="0"/>
              <a:t>Double mixer frequency measures.</a:t>
            </a:r>
          </a:p>
          <a:p>
            <a:r>
              <a:rPr lang="en-US" altLang="en-US" sz="2800" dirty="0" smtClean="0"/>
              <a:t>In terms of time interval, you can do a measurement using:</a:t>
            </a:r>
          </a:p>
          <a:p>
            <a:pPr lvl="1"/>
            <a:r>
              <a:rPr lang="en-US" altLang="en-US" sz="2800" dirty="0" smtClean="0"/>
              <a:t>Time interval measures.</a:t>
            </a:r>
          </a:p>
          <a:p>
            <a:pPr lvl="1"/>
            <a:r>
              <a:rPr lang="en-US" altLang="en-US" sz="2800" dirty="0" smtClean="0"/>
              <a:t>Phase difference measures.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Measurement</a:t>
            </a:r>
          </a:p>
        </p:txBody>
      </p:sp>
    </p:spTree>
    <p:extLst>
      <p:ext uri="{BB962C8B-B14F-4D97-AF65-F5344CB8AC3E}">
        <p14:creationId xmlns:p14="http://schemas.microsoft.com/office/powerpoint/2010/main" val="1817488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The time interval counter literally count pulses between two events.</a:t>
            </a:r>
          </a:p>
          <a:p>
            <a:r>
              <a:rPr lang="en-US" altLang="en-US" sz="2800" dirty="0" smtClean="0"/>
              <a:t>Is often used to calibrate clocks.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Measurement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2717800" y="5149850"/>
            <a:ext cx="809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3"/>
          <p:cNvCxnSpPr/>
          <p:nvPr/>
        </p:nvCxnSpPr>
        <p:spPr>
          <a:xfrm flipV="1">
            <a:off x="3533775" y="474345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4"/>
          <p:cNvCxnSpPr/>
          <p:nvPr/>
        </p:nvCxnSpPr>
        <p:spPr>
          <a:xfrm flipV="1">
            <a:off x="3589338" y="474345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6"/>
          <p:cNvCxnSpPr/>
          <p:nvPr/>
        </p:nvCxnSpPr>
        <p:spPr>
          <a:xfrm>
            <a:off x="3533775" y="4743450"/>
            <a:ext cx="55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7"/>
          <p:cNvCxnSpPr/>
          <p:nvPr/>
        </p:nvCxnSpPr>
        <p:spPr>
          <a:xfrm>
            <a:off x="3589338" y="5149850"/>
            <a:ext cx="1754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51"/>
          <p:cNvGrpSpPr>
            <a:grpSpLocks/>
          </p:cNvGrpSpPr>
          <p:nvPr/>
        </p:nvGrpSpPr>
        <p:grpSpPr bwMode="auto">
          <a:xfrm>
            <a:off x="2886075" y="4013200"/>
            <a:ext cx="2592388" cy="404813"/>
            <a:chOff x="3359696" y="4617132"/>
            <a:chExt cx="3456384" cy="540060"/>
          </a:xfrm>
        </p:grpSpPr>
        <p:cxnSp>
          <p:nvCxnSpPr>
            <p:cNvPr id="18" name="Conector recto 18"/>
            <p:cNvCxnSpPr/>
            <p:nvPr/>
          </p:nvCxnSpPr>
          <p:spPr>
            <a:xfrm flipV="1">
              <a:off x="3359696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9"/>
            <p:cNvCxnSpPr/>
            <p:nvPr/>
          </p:nvCxnSpPr>
          <p:spPr>
            <a:xfrm flipV="1">
              <a:off x="3575588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20"/>
            <p:cNvCxnSpPr/>
            <p:nvPr/>
          </p:nvCxnSpPr>
          <p:spPr>
            <a:xfrm>
              <a:off x="3359696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1"/>
            <p:cNvCxnSpPr/>
            <p:nvPr/>
          </p:nvCxnSpPr>
          <p:spPr>
            <a:xfrm flipV="1">
              <a:off x="3791479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2"/>
            <p:cNvCxnSpPr/>
            <p:nvPr/>
          </p:nvCxnSpPr>
          <p:spPr>
            <a:xfrm>
              <a:off x="3575588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3"/>
            <p:cNvCxnSpPr/>
            <p:nvPr/>
          </p:nvCxnSpPr>
          <p:spPr>
            <a:xfrm flipV="1">
              <a:off x="4007371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4"/>
            <p:cNvCxnSpPr/>
            <p:nvPr/>
          </p:nvCxnSpPr>
          <p:spPr>
            <a:xfrm>
              <a:off x="3791479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5"/>
            <p:cNvCxnSpPr/>
            <p:nvPr/>
          </p:nvCxnSpPr>
          <p:spPr>
            <a:xfrm flipV="1">
              <a:off x="4223263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6"/>
            <p:cNvCxnSpPr/>
            <p:nvPr/>
          </p:nvCxnSpPr>
          <p:spPr>
            <a:xfrm>
              <a:off x="4007371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7"/>
            <p:cNvCxnSpPr/>
            <p:nvPr/>
          </p:nvCxnSpPr>
          <p:spPr>
            <a:xfrm flipV="1">
              <a:off x="4439154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8"/>
            <p:cNvCxnSpPr/>
            <p:nvPr/>
          </p:nvCxnSpPr>
          <p:spPr>
            <a:xfrm>
              <a:off x="4223263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9"/>
            <p:cNvCxnSpPr/>
            <p:nvPr/>
          </p:nvCxnSpPr>
          <p:spPr>
            <a:xfrm flipV="1">
              <a:off x="4655046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30"/>
            <p:cNvCxnSpPr/>
            <p:nvPr/>
          </p:nvCxnSpPr>
          <p:spPr>
            <a:xfrm>
              <a:off x="4439154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1"/>
            <p:cNvCxnSpPr/>
            <p:nvPr/>
          </p:nvCxnSpPr>
          <p:spPr>
            <a:xfrm flipV="1">
              <a:off x="4870938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2"/>
            <p:cNvCxnSpPr/>
            <p:nvPr/>
          </p:nvCxnSpPr>
          <p:spPr>
            <a:xfrm>
              <a:off x="4655046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3"/>
            <p:cNvCxnSpPr/>
            <p:nvPr/>
          </p:nvCxnSpPr>
          <p:spPr>
            <a:xfrm flipV="1">
              <a:off x="5088947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4"/>
            <p:cNvCxnSpPr/>
            <p:nvPr/>
          </p:nvCxnSpPr>
          <p:spPr>
            <a:xfrm>
              <a:off x="4870938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5"/>
            <p:cNvCxnSpPr/>
            <p:nvPr/>
          </p:nvCxnSpPr>
          <p:spPr>
            <a:xfrm flipV="1">
              <a:off x="5304838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6"/>
            <p:cNvCxnSpPr/>
            <p:nvPr/>
          </p:nvCxnSpPr>
          <p:spPr>
            <a:xfrm>
              <a:off x="5088947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7"/>
            <p:cNvCxnSpPr/>
            <p:nvPr/>
          </p:nvCxnSpPr>
          <p:spPr>
            <a:xfrm flipV="1">
              <a:off x="5520730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8"/>
            <p:cNvCxnSpPr/>
            <p:nvPr/>
          </p:nvCxnSpPr>
          <p:spPr>
            <a:xfrm>
              <a:off x="5304838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9"/>
            <p:cNvCxnSpPr/>
            <p:nvPr/>
          </p:nvCxnSpPr>
          <p:spPr>
            <a:xfrm flipV="1">
              <a:off x="5736622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40"/>
            <p:cNvCxnSpPr/>
            <p:nvPr/>
          </p:nvCxnSpPr>
          <p:spPr>
            <a:xfrm>
              <a:off x="5520730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1"/>
            <p:cNvCxnSpPr/>
            <p:nvPr/>
          </p:nvCxnSpPr>
          <p:spPr>
            <a:xfrm flipV="1">
              <a:off x="5952513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2"/>
            <p:cNvCxnSpPr/>
            <p:nvPr/>
          </p:nvCxnSpPr>
          <p:spPr>
            <a:xfrm>
              <a:off x="5736622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3"/>
            <p:cNvCxnSpPr/>
            <p:nvPr/>
          </p:nvCxnSpPr>
          <p:spPr>
            <a:xfrm flipV="1">
              <a:off x="6168405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4"/>
            <p:cNvCxnSpPr/>
            <p:nvPr/>
          </p:nvCxnSpPr>
          <p:spPr>
            <a:xfrm>
              <a:off x="5952513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5"/>
            <p:cNvCxnSpPr/>
            <p:nvPr/>
          </p:nvCxnSpPr>
          <p:spPr>
            <a:xfrm flipV="1">
              <a:off x="6384297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6"/>
            <p:cNvCxnSpPr/>
            <p:nvPr/>
          </p:nvCxnSpPr>
          <p:spPr>
            <a:xfrm>
              <a:off x="6168405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7"/>
            <p:cNvCxnSpPr/>
            <p:nvPr/>
          </p:nvCxnSpPr>
          <p:spPr>
            <a:xfrm flipV="1">
              <a:off x="6600188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8"/>
            <p:cNvCxnSpPr/>
            <p:nvPr/>
          </p:nvCxnSpPr>
          <p:spPr>
            <a:xfrm>
              <a:off x="6384297" y="461713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9"/>
            <p:cNvCxnSpPr/>
            <p:nvPr/>
          </p:nvCxnSpPr>
          <p:spPr>
            <a:xfrm flipV="1">
              <a:off x="6816080" y="4617132"/>
              <a:ext cx="0" cy="5400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50"/>
            <p:cNvCxnSpPr/>
            <p:nvPr/>
          </p:nvCxnSpPr>
          <p:spPr>
            <a:xfrm>
              <a:off x="6600188" y="5157192"/>
              <a:ext cx="2158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Conector recto 52"/>
          <p:cNvCxnSpPr/>
          <p:nvPr/>
        </p:nvCxnSpPr>
        <p:spPr>
          <a:xfrm flipV="1">
            <a:off x="3533775" y="3987800"/>
            <a:ext cx="0" cy="2430463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3"/>
          <p:cNvCxnSpPr/>
          <p:nvPr/>
        </p:nvCxnSpPr>
        <p:spPr>
          <a:xfrm>
            <a:off x="2703513" y="5907088"/>
            <a:ext cx="2451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4"/>
          <p:cNvCxnSpPr/>
          <p:nvPr/>
        </p:nvCxnSpPr>
        <p:spPr>
          <a:xfrm flipV="1">
            <a:off x="5154613" y="549910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5"/>
          <p:cNvCxnSpPr/>
          <p:nvPr/>
        </p:nvCxnSpPr>
        <p:spPr>
          <a:xfrm flipV="1">
            <a:off x="5208588" y="549910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6"/>
          <p:cNvCxnSpPr/>
          <p:nvPr/>
        </p:nvCxnSpPr>
        <p:spPr>
          <a:xfrm>
            <a:off x="5154613" y="5499100"/>
            <a:ext cx="53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7"/>
          <p:cNvCxnSpPr/>
          <p:nvPr/>
        </p:nvCxnSpPr>
        <p:spPr>
          <a:xfrm>
            <a:off x="5208588" y="5905500"/>
            <a:ext cx="620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8"/>
          <p:cNvCxnSpPr/>
          <p:nvPr/>
        </p:nvCxnSpPr>
        <p:spPr>
          <a:xfrm flipH="1" flipV="1">
            <a:off x="5154613" y="4022725"/>
            <a:ext cx="0" cy="24304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61"/>
          <p:cNvSpPr txBox="1">
            <a:spLocks noChangeArrowheads="1"/>
          </p:cNvSpPr>
          <p:nvPr/>
        </p:nvSpPr>
        <p:spPr bwMode="auto">
          <a:xfrm>
            <a:off x="1992313" y="4078288"/>
            <a:ext cx="52070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s-MX" altLang="es-MX" sz="1350" smtClean="0"/>
              <a:t>OSC</a:t>
            </a:r>
          </a:p>
        </p:txBody>
      </p:sp>
      <p:sp>
        <p:nvSpPr>
          <p:cNvPr id="59" name="CuadroTexto 62"/>
          <p:cNvSpPr txBox="1">
            <a:spLocks noChangeArrowheads="1"/>
          </p:cNvSpPr>
          <p:nvPr/>
        </p:nvSpPr>
        <p:spPr bwMode="auto">
          <a:xfrm>
            <a:off x="1849438" y="4840288"/>
            <a:ext cx="70865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s-MX" altLang="es-MX" sz="1350" dirty="0" smtClean="0"/>
              <a:t>START</a:t>
            </a:r>
            <a:endParaRPr lang="es-MX" altLang="es-MX" sz="1350" dirty="0" smtClean="0"/>
          </a:p>
        </p:txBody>
      </p:sp>
      <p:sp>
        <p:nvSpPr>
          <p:cNvPr id="60" name="CuadroTexto 63"/>
          <p:cNvSpPr txBox="1">
            <a:spLocks noChangeArrowheads="1"/>
          </p:cNvSpPr>
          <p:nvPr/>
        </p:nvSpPr>
        <p:spPr bwMode="auto">
          <a:xfrm>
            <a:off x="1882775" y="5627688"/>
            <a:ext cx="60471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s-MX" altLang="es-MX" sz="1350" dirty="0" smtClean="0"/>
              <a:t>STOP</a:t>
            </a:r>
            <a:endParaRPr lang="es-MX" altLang="es-MX" sz="1350" dirty="0" smtClean="0"/>
          </a:p>
        </p:txBody>
      </p:sp>
      <p:cxnSp>
        <p:nvCxnSpPr>
          <p:cNvPr id="61" name="Conector recto 65"/>
          <p:cNvCxnSpPr/>
          <p:nvPr/>
        </p:nvCxnSpPr>
        <p:spPr>
          <a:xfrm>
            <a:off x="1925638" y="4879975"/>
            <a:ext cx="487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6"/>
          <p:cNvCxnSpPr/>
          <p:nvPr/>
        </p:nvCxnSpPr>
        <p:spPr>
          <a:xfrm>
            <a:off x="1944688" y="5661025"/>
            <a:ext cx="487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70"/>
          <p:cNvCxnSpPr/>
          <p:nvPr/>
        </p:nvCxnSpPr>
        <p:spPr>
          <a:xfrm flipV="1">
            <a:off x="3540125" y="6161088"/>
            <a:ext cx="16144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71"/>
          <p:cNvSpPr txBox="1"/>
          <p:nvPr/>
        </p:nvSpPr>
        <p:spPr>
          <a:xfrm>
            <a:off x="4171950" y="6022975"/>
            <a:ext cx="260350" cy="300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350" dirty="0">
                <a:latin typeface="Symbol" panose="05050102010706020507" pitchFamily="18" charset="2"/>
              </a:rPr>
              <a:t>t</a:t>
            </a:r>
          </a:p>
        </p:txBody>
      </p:sp>
      <p:sp>
        <p:nvSpPr>
          <p:cNvPr id="65" name="CuadroTexto 73"/>
          <p:cNvSpPr txBox="1">
            <a:spLocks noChangeArrowheads="1"/>
          </p:cNvSpPr>
          <p:nvPr/>
        </p:nvSpPr>
        <p:spPr bwMode="auto">
          <a:xfrm>
            <a:off x="6419850" y="3951288"/>
            <a:ext cx="90328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s-MX" altLang="es-MX" sz="1350" i="1" smtClean="0"/>
              <a:t>f</a:t>
            </a:r>
            <a:r>
              <a:rPr lang="es-MX" altLang="es-MX" sz="1350" smtClean="0"/>
              <a:t> = 5 MHz</a:t>
            </a:r>
          </a:p>
        </p:txBody>
      </p:sp>
      <p:sp>
        <p:nvSpPr>
          <p:cNvPr id="66" name="CuadroTexto 74"/>
          <p:cNvSpPr txBox="1">
            <a:spLocks noChangeArrowheads="1"/>
          </p:cNvSpPr>
          <p:nvPr/>
        </p:nvSpPr>
        <p:spPr bwMode="auto">
          <a:xfrm>
            <a:off x="6419850" y="4216400"/>
            <a:ext cx="9223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s-MX" altLang="es-MX" sz="1350" i="1" smtClean="0"/>
              <a:t>T</a:t>
            </a:r>
            <a:r>
              <a:rPr lang="es-MX" altLang="es-MX" sz="1350" smtClean="0"/>
              <a:t> = 200 ns</a:t>
            </a:r>
          </a:p>
        </p:txBody>
      </p:sp>
      <p:sp>
        <p:nvSpPr>
          <p:cNvPr id="67" name="Rectángulo 75"/>
          <p:cNvSpPr/>
          <p:nvPr/>
        </p:nvSpPr>
        <p:spPr>
          <a:xfrm>
            <a:off x="3533775" y="4013200"/>
            <a:ext cx="325438" cy="404813"/>
          </a:xfrm>
          <a:prstGeom prst="rect">
            <a:avLst/>
          </a:prstGeom>
          <a:solidFill>
            <a:schemeClr val="accent2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800"/>
          </a:p>
        </p:txBody>
      </p:sp>
      <p:sp>
        <p:nvSpPr>
          <p:cNvPr id="68" name="CuadroTexto 76"/>
          <p:cNvSpPr txBox="1"/>
          <p:nvPr/>
        </p:nvSpPr>
        <p:spPr>
          <a:xfrm>
            <a:off x="6364288" y="5699125"/>
            <a:ext cx="1684337" cy="300038"/>
          </a:xfrm>
          <a:prstGeom prst="rect">
            <a:avLst/>
          </a:prstGeom>
          <a:solidFill>
            <a:srgbClr val="66FF33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t</a:t>
            </a:r>
            <a:r>
              <a:rPr lang="es-MX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5 x 200 </a:t>
            </a:r>
            <a:r>
              <a:rPr lang="es-MX" sz="1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</a:t>
            </a:r>
            <a:r>
              <a:rPr lang="es-MX" sz="1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1 µs</a:t>
            </a:r>
          </a:p>
        </p:txBody>
      </p:sp>
    </p:spTree>
    <p:extLst>
      <p:ext uri="{BB962C8B-B14F-4D97-AF65-F5344CB8AC3E}">
        <p14:creationId xmlns:p14="http://schemas.microsoft.com/office/powerpoint/2010/main" val="78961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750" y="1989138"/>
            <a:ext cx="8229600" cy="2006600"/>
          </a:xfrm>
        </p:spPr>
        <p:txBody>
          <a:bodyPr/>
          <a:lstStyle/>
          <a:p>
            <a:pPr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rsolis@cenamep.org.pa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r>
              <a:rPr lang="en-US" altLang="en-US" sz="2800" i="1" dirty="0" smtClean="0">
                <a:cs typeface="Arial" charset="0"/>
              </a:rPr>
              <a:t>Synchronization</a:t>
            </a:r>
            <a:r>
              <a:rPr lang="en-US" altLang="en-US" sz="2800" dirty="0" smtClean="0">
                <a:cs typeface="Arial" charset="0"/>
              </a:rPr>
              <a:t> is the process of setting two or more </a:t>
            </a:r>
            <a:r>
              <a:rPr lang="en-US" altLang="en-US" sz="2800" i="1" dirty="0" smtClean="0">
                <a:cs typeface="Arial" charset="0"/>
              </a:rPr>
              <a:t>clocks</a:t>
            </a:r>
            <a:r>
              <a:rPr lang="en-US" altLang="en-US" sz="2800" dirty="0" smtClean="0">
                <a:cs typeface="Arial" charset="0"/>
              </a:rPr>
              <a:t> to the same time</a:t>
            </a:r>
          </a:p>
          <a:p>
            <a:pPr lvl="1"/>
            <a:r>
              <a:rPr lang="en-US" altLang="en-US" dirty="0" smtClean="0">
                <a:cs typeface="Arial" charset="0"/>
              </a:rPr>
              <a:t>Clocks, time interval reference, telecommunication systems, digital systems, etc.</a:t>
            </a:r>
          </a:p>
          <a:p>
            <a:pPr lvl="1"/>
            <a:endParaRPr lang="en-US" altLang="en-US" dirty="0" smtClean="0">
              <a:cs typeface="Arial" charset="0"/>
            </a:endParaRPr>
          </a:p>
          <a:p>
            <a:r>
              <a:rPr lang="en-US" altLang="en-US" sz="2800" i="1" dirty="0" err="1" smtClean="0">
                <a:cs typeface="Arial" charset="0"/>
              </a:rPr>
              <a:t>Syntonization</a:t>
            </a:r>
            <a:r>
              <a:rPr lang="en-US" altLang="en-US" sz="2800" dirty="0" smtClean="0">
                <a:cs typeface="Arial" charset="0"/>
              </a:rPr>
              <a:t> is the process of setting two or more </a:t>
            </a:r>
            <a:r>
              <a:rPr lang="en-US" altLang="en-US" sz="2800" i="1" dirty="0" smtClean="0">
                <a:cs typeface="Arial" charset="0"/>
              </a:rPr>
              <a:t>oscillators</a:t>
            </a:r>
            <a:r>
              <a:rPr lang="en-US" altLang="en-US" sz="2800" dirty="0" smtClean="0">
                <a:cs typeface="Arial" charset="0"/>
              </a:rPr>
              <a:t> to the same frequency</a:t>
            </a:r>
          </a:p>
          <a:p>
            <a:pPr lvl="1"/>
            <a:r>
              <a:rPr lang="en-US" altLang="en-US" dirty="0" smtClean="0">
                <a:cs typeface="Arial" charset="0"/>
              </a:rPr>
              <a:t>Disciplined oscillators (like GPSDO), radio and microwave links, etc.</a:t>
            </a:r>
          </a:p>
        </p:txBody>
      </p:sp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Synchronization and Syntonization</a:t>
            </a:r>
            <a:endParaRPr lang="es-PA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5435600" y="2565400"/>
            <a:ext cx="3600450" cy="3878263"/>
          </a:xfrm>
        </p:spPr>
        <p:txBody>
          <a:bodyPr/>
          <a:lstStyle/>
          <a:p>
            <a:r>
              <a:rPr lang="en-US" altLang="en-US" sz="2800" smtClean="0"/>
              <a:t>For the same sampling time (t) and f</a:t>
            </a:r>
            <a:r>
              <a:rPr lang="en-US" altLang="en-US" sz="2800" baseline="-25000" smtClean="0"/>
              <a:t>A</a:t>
            </a:r>
            <a:r>
              <a:rPr lang="en-US" altLang="en-US" sz="2800" smtClean="0"/>
              <a:t>=f</a:t>
            </a:r>
            <a:r>
              <a:rPr lang="en-US" altLang="en-US" sz="2800" baseline="-25000" smtClean="0"/>
              <a:t>B</a:t>
            </a:r>
          </a:p>
          <a:p>
            <a:pPr lvl="1"/>
            <a:r>
              <a:rPr lang="en-US" altLang="en-US" smtClean="0"/>
              <a:t>If ϕ</a:t>
            </a:r>
            <a:r>
              <a:rPr lang="en-US" altLang="en-US" baseline="-25000" smtClean="0"/>
              <a:t>A</a:t>
            </a:r>
            <a:r>
              <a:rPr lang="en-US" altLang="en-US" smtClean="0"/>
              <a:t> = ϕ</a:t>
            </a:r>
            <a:r>
              <a:rPr lang="en-US" altLang="en-US" baseline="-25000" smtClean="0"/>
              <a:t>B</a:t>
            </a:r>
            <a:r>
              <a:rPr lang="en-US" altLang="en-US" smtClean="0"/>
              <a:t>: Signals are synchronized</a:t>
            </a:r>
          </a:p>
          <a:p>
            <a:pPr lvl="1"/>
            <a:r>
              <a:rPr lang="en-US" altLang="en-US" smtClean="0"/>
              <a:t>If ϕ</a:t>
            </a:r>
            <a:r>
              <a:rPr lang="en-US" altLang="en-US" baseline="-25000" smtClean="0"/>
              <a:t>A</a:t>
            </a:r>
            <a:r>
              <a:rPr lang="en-US" altLang="en-US" smtClean="0"/>
              <a:t> ≠ ϕ</a:t>
            </a:r>
            <a:r>
              <a:rPr lang="en-US" altLang="en-US" baseline="-25000" smtClean="0"/>
              <a:t>B</a:t>
            </a:r>
            <a:r>
              <a:rPr lang="en-US" altLang="en-US" smtClean="0"/>
              <a:t> : Signals aren’t synchronized</a:t>
            </a:r>
            <a:endParaRPr lang="es-PA" altLang="en-US" smtClean="0"/>
          </a:p>
        </p:txBody>
      </p:sp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Synchronization</a:t>
            </a:r>
            <a:endParaRPr lang="es-PA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5184775" cy="529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5" name="Object 13"/>
          <p:cNvGraphicFramePr>
            <a:graphicFrameLocks noChangeAspect="1"/>
          </p:cNvGraphicFramePr>
          <p:nvPr/>
        </p:nvGraphicFramePr>
        <p:xfrm>
          <a:off x="5651500" y="1484313"/>
          <a:ext cx="30368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cuación" r:id="rId4" imgW="1320800" imgH="457200" progId="Equation.3">
                  <p:embed/>
                </p:oleObj>
              </mc:Choice>
              <mc:Fallback>
                <p:oleObj name="Ecuación" r:id="rId4" imgW="13208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484313"/>
                        <a:ext cx="3036888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5435600" y="2565400"/>
            <a:ext cx="3457575" cy="3887788"/>
          </a:xfrm>
        </p:spPr>
        <p:txBody>
          <a:bodyPr/>
          <a:lstStyle/>
          <a:p>
            <a:r>
              <a:rPr lang="en-US" altLang="en-US" sz="2800" smtClean="0"/>
              <a:t>For the same sampling time (t)</a:t>
            </a:r>
          </a:p>
          <a:p>
            <a:pPr lvl="1"/>
            <a:r>
              <a:rPr lang="en-US" altLang="en-US" smtClean="0"/>
              <a:t>If f</a:t>
            </a:r>
            <a:r>
              <a:rPr lang="en-US" altLang="en-US" baseline="-25000" smtClean="0"/>
              <a:t>A</a:t>
            </a:r>
            <a:r>
              <a:rPr lang="en-US" altLang="en-US" smtClean="0"/>
              <a:t> = f</a:t>
            </a:r>
            <a:r>
              <a:rPr lang="en-US" altLang="en-US" baseline="-25000" smtClean="0"/>
              <a:t>B</a:t>
            </a:r>
            <a:r>
              <a:rPr lang="en-US" altLang="en-US" smtClean="0"/>
              <a:t>: Signals are syntonized</a:t>
            </a:r>
          </a:p>
          <a:p>
            <a:pPr lvl="1"/>
            <a:r>
              <a:rPr lang="en-US" altLang="en-US" smtClean="0"/>
              <a:t>If f</a:t>
            </a:r>
            <a:r>
              <a:rPr lang="en-US" altLang="en-US" baseline="-25000" smtClean="0"/>
              <a:t>A</a:t>
            </a:r>
            <a:r>
              <a:rPr lang="en-US" altLang="en-US" smtClean="0"/>
              <a:t> ≠ f</a:t>
            </a:r>
            <a:r>
              <a:rPr lang="en-US" altLang="en-US" baseline="-25000" smtClean="0"/>
              <a:t>B</a:t>
            </a:r>
            <a:r>
              <a:rPr lang="en-US" altLang="en-US" smtClean="0"/>
              <a:t>: Signals aren’t syntonized</a:t>
            </a:r>
          </a:p>
          <a:p>
            <a:r>
              <a:rPr lang="en-US" altLang="en-US" sz="2800" smtClean="0"/>
              <a:t>Is not necessary that</a:t>
            </a:r>
            <a:r>
              <a:rPr lang="el-GR" altLang="en-US" sz="2800" smtClean="0"/>
              <a:t> ϕ</a:t>
            </a:r>
            <a:r>
              <a:rPr lang="es-PA" altLang="en-US" sz="2800" baseline="-25000" smtClean="0"/>
              <a:t>A</a:t>
            </a:r>
            <a:r>
              <a:rPr lang="es-PA" altLang="en-US" sz="2800" smtClean="0"/>
              <a:t>=</a:t>
            </a:r>
            <a:r>
              <a:rPr lang="el-GR" altLang="en-US" sz="2800" smtClean="0"/>
              <a:t> ϕ</a:t>
            </a:r>
            <a:r>
              <a:rPr lang="es-PA" altLang="en-US" sz="2800" baseline="-25000" smtClean="0"/>
              <a:t>B</a:t>
            </a:r>
            <a:endParaRPr lang="en-US" altLang="en-US" sz="2800" baseline="-25000" smtClean="0"/>
          </a:p>
        </p:txBody>
      </p:sp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Syntonization</a:t>
            </a:r>
            <a:endParaRPr lang="es-PA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5113338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5651500" y="1484313"/>
          <a:ext cx="30368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cuación" r:id="rId4" imgW="1320800" imgH="457200" progId="Equation.3">
                  <p:embed/>
                </p:oleObj>
              </mc:Choice>
              <mc:Fallback>
                <p:oleObj name="Ecuación" r:id="rId4" imgW="13208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484313"/>
                        <a:ext cx="3036888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The signal generation can be based on:</a:t>
            </a:r>
            <a:endParaRPr lang="en-US" altLang="en-US" sz="2800" dirty="0" smtClean="0"/>
          </a:p>
          <a:p>
            <a:pPr lvl="1"/>
            <a:r>
              <a:rPr lang="en-US" altLang="en-US" sz="2800" dirty="0" smtClean="0"/>
              <a:t>Fixed </a:t>
            </a:r>
            <a:r>
              <a:rPr lang="en-US" altLang="en-US" sz="2800" dirty="0" smtClean="0"/>
              <a:t>frequency (Oscillators, clocks, </a:t>
            </a:r>
            <a:r>
              <a:rPr lang="en-US" altLang="en-US" sz="2800" dirty="0" err="1" smtClean="0"/>
              <a:t>timebase</a:t>
            </a:r>
            <a:r>
              <a:rPr lang="en-US" altLang="en-US" sz="2800" dirty="0" smtClean="0"/>
              <a:t>).</a:t>
            </a:r>
          </a:p>
          <a:p>
            <a:pPr lvl="1"/>
            <a:r>
              <a:rPr lang="en-US" altLang="en-US" sz="2800" dirty="0" smtClean="0"/>
              <a:t>Variable frequency (Frequency synthesizer, waveform generators).</a:t>
            </a:r>
          </a:p>
          <a:p>
            <a:r>
              <a:rPr lang="en-US" altLang="en-US" sz="2800" dirty="0" smtClean="0"/>
              <a:t>The generation of fixed frequency signals or variable frequency signals depend directly of the reference </a:t>
            </a:r>
            <a:r>
              <a:rPr lang="en-US" altLang="en-US" sz="2800" dirty="0" err="1" smtClean="0"/>
              <a:t>oscilator</a:t>
            </a:r>
            <a:r>
              <a:rPr lang="en-US" altLang="en-US" sz="2800" dirty="0"/>
              <a:t>.</a:t>
            </a:r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Imagen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4291013"/>
            <a:ext cx="2809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Imagen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38" y="4170363"/>
            <a:ext cx="294322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Is an instrument that can generate different frequencies and waveform using a local oscillator.</a:t>
            </a:r>
          </a:p>
          <a:p>
            <a:r>
              <a:rPr lang="en-US" altLang="en-US" sz="2800" dirty="0" smtClean="0"/>
              <a:t>Normally they have </a:t>
            </a:r>
            <a:r>
              <a:rPr lang="en-US" altLang="en-US" sz="2800" dirty="0" err="1" smtClean="0"/>
              <a:t>timebase</a:t>
            </a:r>
            <a:r>
              <a:rPr lang="en-US" altLang="en-US" sz="2800" dirty="0" smtClean="0"/>
              <a:t> based on Quartz with the capability of be disciplined by an external frequency. </a:t>
            </a:r>
            <a:endParaRPr lang="en-US" altLang="en-US" sz="2800" dirty="0" smtClean="0"/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9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0974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10 000 000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10 000 000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4073525" y="2524125"/>
            <a:ext cx="26257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10 000 000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009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7" name="Grupo 30"/>
          <p:cNvGrpSpPr>
            <a:grpSpLocks/>
          </p:cNvGrpSpPr>
          <p:nvPr/>
        </p:nvGrpSpPr>
        <p:grpSpPr bwMode="auto">
          <a:xfrm>
            <a:off x="2546350" y="2241550"/>
            <a:ext cx="4725988" cy="2403475"/>
            <a:chOff x="3395700" y="1844824"/>
            <a:chExt cx="6300700" cy="3204356"/>
          </a:xfrm>
        </p:grpSpPr>
        <p:sp>
          <p:nvSpPr>
            <p:cNvPr id="2" name="Rectángulo redondeado 1"/>
            <p:cNvSpPr/>
            <p:nvPr/>
          </p:nvSpPr>
          <p:spPr>
            <a:xfrm>
              <a:off x="3395700" y="1952765"/>
              <a:ext cx="6300700" cy="3096415"/>
            </a:xfrm>
            <a:prstGeom prst="roundRect">
              <a:avLst>
                <a:gd name="adj" fmla="val 4208"/>
              </a:avLst>
            </a:prstGeom>
            <a:noFill/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539619" y="2204626"/>
              <a:ext cx="901612" cy="115348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200" dirty="0">
                  <a:latin typeface="Arial" panose="020B0604020202020204" pitchFamily="34" charset="0"/>
                  <a:cs typeface="Arial" panose="020B0604020202020204" pitchFamily="34" charset="0"/>
                </a:rPr>
                <a:t>Base de tiempo 10 MHz</a:t>
              </a:r>
            </a:p>
          </p:txBody>
        </p:sp>
        <p:sp>
          <p:nvSpPr>
            <p:cNvPr id="4" name="Rectángulo 3"/>
            <p:cNvSpPr/>
            <p:nvPr/>
          </p:nvSpPr>
          <p:spPr>
            <a:xfrm>
              <a:off x="4908969" y="3358110"/>
              <a:ext cx="2770445" cy="107940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350" dirty="0">
                  <a:latin typeface="Arial" panose="020B0604020202020204" pitchFamily="34" charset="0"/>
                  <a:cs typeface="Arial" panose="020B0604020202020204" pitchFamily="34" charset="0"/>
                </a:rPr>
                <a:t>Electrónica</a:t>
              </a: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defRPr/>
              </a:pPr>
              <a:endParaRPr lang="es-MX" sz="13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908969" y="2043773"/>
              <a:ext cx="4588484" cy="89950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1999" name="Imagen 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4232" y="3068960"/>
              <a:ext cx="1313495" cy="176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Elipse 6"/>
            <p:cNvSpPr/>
            <p:nvPr/>
          </p:nvSpPr>
          <p:spPr>
            <a:xfrm>
              <a:off x="3755498" y="4473496"/>
              <a:ext cx="469854" cy="46774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sp>
          <p:nvSpPr>
            <p:cNvPr id="14" name="Elipse 13"/>
            <p:cNvSpPr/>
            <p:nvPr/>
          </p:nvSpPr>
          <p:spPr>
            <a:xfrm>
              <a:off x="3827458" y="4545457"/>
              <a:ext cx="323819" cy="3238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15" name="Conector angular 14"/>
            <p:cNvCxnSpPr>
              <a:stCxn id="3" idx="3"/>
              <a:endCxn id="4" idx="1"/>
            </p:cNvCxnSpPr>
            <p:nvPr/>
          </p:nvCxnSpPr>
          <p:spPr>
            <a:xfrm>
              <a:off x="4441231" y="2780310"/>
              <a:ext cx="467738" cy="1117503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r 18"/>
            <p:cNvCxnSpPr>
              <a:stCxn id="4" idx="2"/>
              <a:endCxn id="7" idx="6"/>
            </p:cNvCxnSpPr>
            <p:nvPr/>
          </p:nvCxnSpPr>
          <p:spPr>
            <a:xfrm rot="5400000">
              <a:off x="5124846" y="3538023"/>
              <a:ext cx="270910" cy="2069897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ángulo 19"/>
            <p:cNvSpPr/>
            <p:nvPr/>
          </p:nvSpPr>
          <p:spPr>
            <a:xfrm>
              <a:off x="3827458" y="1844824"/>
              <a:ext cx="323819" cy="1079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sz="1800"/>
            </a:p>
          </p:txBody>
        </p:sp>
        <p:cxnSp>
          <p:nvCxnSpPr>
            <p:cNvPr id="22" name="Conector recto de flecha 21"/>
            <p:cNvCxnSpPr>
              <a:stCxn id="3" idx="0"/>
              <a:endCxn id="20" idx="2"/>
            </p:cNvCxnSpPr>
            <p:nvPr/>
          </p:nvCxnSpPr>
          <p:spPr>
            <a:xfrm flipV="1">
              <a:off x="3990426" y="1952765"/>
              <a:ext cx="0" cy="25186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/>
            <p:cNvCxnSpPr>
              <a:stCxn id="4" idx="0"/>
            </p:cNvCxnSpPr>
            <p:nvPr/>
          </p:nvCxnSpPr>
          <p:spPr>
            <a:xfrm flipV="1">
              <a:off x="6295249" y="2960211"/>
              <a:ext cx="0" cy="3978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>
              <a:stCxn id="4" idx="3"/>
            </p:cNvCxnSpPr>
            <p:nvPr/>
          </p:nvCxnSpPr>
          <p:spPr>
            <a:xfrm>
              <a:off x="7679414" y="3897813"/>
              <a:ext cx="503717" cy="0"/>
            </a:xfrm>
            <a:prstGeom prst="straightConnector1">
              <a:avLst/>
            </a:prstGeom>
            <a:ln w="3810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988" name="CuadroTexto 31"/>
          <p:cNvSpPr txBox="1">
            <a:spLocks noChangeArrowheads="1"/>
          </p:cNvSpPr>
          <p:nvPr/>
        </p:nvSpPr>
        <p:spPr bwMode="auto">
          <a:xfrm>
            <a:off x="2239963" y="1512888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10 000 000 Hz</a:t>
            </a:r>
          </a:p>
        </p:txBody>
      </p:sp>
      <p:cxnSp>
        <p:nvCxnSpPr>
          <p:cNvPr id="34" name="Conector recto de flecha 33"/>
          <p:cNvCxnSpPr/>
          <p:nvPr/>
        </p:nvCxnSpPr>
        <p:spPr>
          <a:xfrm flipH="1" flipV="1">
            <a:off x="2992438" y="1836738"/>
            <a:ext cx="0" cy="4318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2992438" y="4364038"/>
            <a:ext cx="0" cy="7397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>
            <a:spLocks noChangeArrowheads="1"/>
          </p:cNvSpPr>
          <p:nvPr/>
        </p:nvSpPr>
        <p:spPr bwMode="auto">
          <a:xfrm>
            <a:off x="2251075" y="5078413"/>
            <a:ext cx="155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1800">
                <a:solidFill>
                  <a:schemeClr val="tx1"/>
                </a:solidFill>
                <a:latin typeface="Times New Roman" panose="02020603050405020304" pitchFamily="18" charset="0"/>
              </a:rPr>
              <a:t>20 000 000 Hz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4073525" y="2524125"/>
            <a:ext cx="262572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3600" b="1" dirty="0">
                <a:solidFill>
                  <a:schemeClr val="tx1"/>
                </a:solidFill>
              </a:rPr>
              <a:t>20 000 000</a:t>
            </a:r>
          </a:p>
        </p:txBody>
      </p:sp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4329113" y="3554413"/>
            <a:ext cx="762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3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2</a:t>
            </a: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Generation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727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4085</TotalTime>
  <Words>852</Words>
  <Application>Microsoft Office PowerPoint</Application>
  <PresentationFormat>Presentación en pantalla (4:3)</PresentationFormat>
  <Paragraphs>155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Concurrencia</vt:lpstr>
      <vt:lpstr>Ecuación</vt:lpstr>
      <vt:lpstr>SIGNAL GENERATION AND MEASUREMENTS IN TIME AND FREQUENCY</vt:lpstr>
      <vt:lpstr>Signal in Time and Frequency Metrology</vt:lpstr>
      <vt:lpstr>Synchronization and Syntonization</vt:lpstr>
      <vt:lpstr>Synchronization</vt:lpstr>
      <vt:lpstr>Syntonization</vt:lpstr>
      <vt:lpstr>Signal Generation</vt:lpstr>
      <vt:lpstr>Signal Generation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Signal Generation</vt:lpstr>
      <vt:lpstr>Signal Measurement in Time and Frequency Metrology</vt:lpstr>
      <vt:lpstr>Signal Measurement</vt:lpstr>
      <vt:lpstr>Signal Measurement</vt:lpstr>
      <vt:lpstr>Signal Measurement</vt:lpstr>
      <vt:lpstr>Signal Measurement</vt:lpstr>
      <vt:lpstr>Signal Measurement</vt:lpstr>
      <vt:lpstr>Thanks rsolis@cenamep.org.pa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and Frequency Metrology: Fundamental concepts in Time and Frequency metrology</dc:title>
  <dc:creator>Raúl Fernando Solís Betancur</dc:creator>
  <cp:lastModifiedBy>Raul Solis</cp:lastModifiedBy>
  <cp:revision>368</cp:revision>
  <dcterms:created xsi:type="dcterms:W3CDTF">2013-09-23T19:38:20Z</dcterms:created>
  <dcterms:modified xsi:type="dcterms:W3CDTF">2017-10-24T04:11:56Z</dcterms:modified>
</cp:coreProperties>
</file>